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79" r:id="rId2"/>
    <p:sldId id="257" r:id="rId3"/>
    <p:sldId id="258" r:id="rId4"/>
    <p:sldId id="273" r:id="rId5"/>
    <p:sldId id="260" r:id="rId6"/>
    <p:sldId id="307" r:id="rId7"/>
    <p:sldId id="310" r:id="rId8"/>
    <p:sldId id="268" r:id="rId9"/>
    <p:sldId id="306" r:id="rId10"/>
    <p:sldId id="264" r:id="rId11"/>
    <p:sldId id="283" r:id="rId12"/>
  </p:sldIdLst>
  <p:sldSz cx="9144000" cy="5143500" type="screen16x9"/>
  <p:notesSz cx="6858000" cy="9144000"/>
  <p:embeddedFontLst>
    <p:embeddedFont>
      <p:font typeface="Saira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D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DB6721-5211-4F22-82FF-E0742B613BE5}">
  <a:tblStyle styleId="{DEDB6721-5211-4F22-82FF-E0742B613B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69c8454d0_1_3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869c8454d0_1_3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9c8454d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9c8454d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d3e582e52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d3e582e52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4d7326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4d7326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4d73266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4d73266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d3500f5c7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d3500f5c7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d3e582e52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d3e582e52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d3e582e52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d3e582e52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45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12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69c8454d0_1_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69c8454d0_1_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85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326917" y="1291260"/>
            <a:ext cx="3123300" cy="16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9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438517" y="2079175"/>
            <a:ext cx="884100" cy="88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326917" y="2944929"/>
            <a:ext cx="31233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2ED3D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622621" y="301475"/>
            <a:ext cx="43932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7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622625" y="1465475"/>
            <a:ext cx="40260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4781025" y="3491821"/>
            <a:ext cx="374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CREDITS: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This presentation template was created by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including icon by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and infographics &amp; images from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49" y="754571"/>
            <a:ext cx="1168416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9712" y="2585099"/>
            <a:ext cx="792925" cy="7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6363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726238" y="993075"/>
            <a:ext cx="76914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901650" y="3420525"/>
            <a:ext cx="7340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2"/>
          </p:nvPr>
        </p:nvSpPr>
        <p:spPr>
          <a:xfrm>
            <a:off x="4884549" y="1575501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4"/>
          </p:nvPr>
        </p:nvSpPr>
        <p:spPr>
          <a:xfrm>
            <a:off x="4884549" y="2639643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6"/>
          </p:nvPr>
        </p:nvSpPr>
        <p:spPr>
          <a:xfrm>
            <a:off x="4884549" y="3703802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929325" y="3278318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929325" y="3602338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929325" y="12697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929325" y="1593812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6620475" y="24222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6620500" y="2746313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 hasCustomPrompt="1"/>
          </p:nvPr>
        </p:nvSpPr>
        <p:spPr>
          <a:xfrm>
            <a:off x="2830050" y="1331534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2830050" y="1870075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 idx="2" hasCustomPrompt="1"/>
          </p:nvPr>
        </p:nvSpPr>
        <p:spPr>
          <a:xfrm>
            <a:off x="2830050" y="2431862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2830050" y="2968998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4" hasCustomPrompt="1"/>
          </p:nvPr>
        </p:nvSpPr>
        <p:spPr>
          <a:xfrm>
            <a:off x="2830050" y="352769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ED3D6"/>
              </a:buClr>
              <a:buSzPts val="3600"/>
              <a:buNone/>
              <a:defRPr sz="3600">
                <a:solidFill>
                  <a:srgbClr val="2ED3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5"/>
          </p:nvPr>
        </p:nvSpPr>
        <p:spPr>
          <a:xfrm>
            <a:off x="2830050" y="4066237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6100" y="453899"/>
            <a:ext cx="941963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25" y="2708146"/>
            <a:ext cx="569159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 idx="6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8" r:id="rId5"/>
    <p:sldLayoutId id="2147483660" r:id="rId6"/>
    <p:sldLayoutId id="2147483662" r:id="rId7"/>
    <p:sldLayoutId id="2147483663" r:id="rId8"/>
    <p:sldLayoutId id="2147483665" r:id="rId9"/>
    <p:sldLayoutId id="2147483668" r:id="rId10"/>
    <p:sldLayoutId id="2147483669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7422" y="2460272"/>
            <a:ext cx="568300" cy="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2;p33"/>
          <p:cNvSpPr txBox="1">
            <a:spLocks/>
          </p:cNvSpPr>
          <p:nvPr/>
        </p:nvSpPr>
        <p:spPr>
          <a:xfrm>
            <a:off x="799838" y="2884866"/>
            <a:ext cx="76596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32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"/>
              <a:buNone/>
              <a:defRPr sz="4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r>
              <a:rPr lang="en-SG" sz="4800" dirty="0" smtClean="0">
                <a:solidFill>
                  <a:srgbClr val="2ED3D6"/>
                </a:solidFill>
              </a:rPr>
              <a:t>Detecting Pneumonia</a:t>
            </a:r>
            <a:endParaRPr lang="en-SG" sz="4800" dirty="0">
              <a:solidFill>
                <a:srgbClr val="2ED3D6"/>
              </a:solidFill>
            </a:endParaRPr>
          </a:p>
        </p:txBody>
      </p:sp>
      <p:sp>
        <p:nvSpPr>
          <p:cNvPr id="11" name="Google Shape;153;p33"/>
          <p:cNvSpPr txBox="1">
            <a:spLocks/>
          </p:cNvSpPr>
          <p:nvPr/>
        </p:nvSpPr>
        <p:spPr>
          <a:xfrm>
            <a:off x="791888" y="3988253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 smtClean="0">
                <a:solidFill>
                  <a:schemeClr val="bg1"/>
                </a:solidFill>
              </a:rPr>
              <a:t>Using Convolutional Neural Network</a:t>
            </a:r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12" name="Google Shape;154;p33"/>
          <p:cNvGrpSpPr/>
          <p:nvPr/>
        </p:nvGrpSpPr>
        <p:grpSpPr>
          <a:xfrm>
            <a:off x="791854" y="2533280"/>
            <a:ext cx="7675568" cy="2369046"/>
            <a:chOff x="726220" y="1365541"/>
            <a:chExt cx="7675568" cy="2369046"/>
          </a:xfrm>
        </p:grpSpPr>
        <p:sp>
          <p:nvSpPr>
            <p:cNvPr id="13" name="Google Shape;155;p33"/>
            <p:cNvSpPr/>
            <p:nvPr/>
          </p:nvSpPr>
          <p:spPr>
            <a:xfrm>
              <a:off x="726220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156;p33"/>
            <p:cNvSpPr/>
            <p:nvPr/>
          </p:nvSpPr>
          <p:spPr>
            <a:xfrm>
              <a:off x="726220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157;p33"/>
            <p:cNvSpPr/>
            <p:nvPr/>
          </p:nvSpPr>
          <p:spPr>
            <a:xfrm>
              <a:off x="7663762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158;p33"/>
            <p:cNvSpPr/>
            <p:nvPr/>
          </p:nvSpPr>
          <p:spPr>
            <a:xfrm>
              <a:off x="7663762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08827" y="2548693"/>
            <a:ext cx="847788" cy="847788"/>
            <a:chOff x="4105717" y="2642232"/>
            <a:chExt cx="847788" cy="847788"/>
          </a:xfrm>
        </p:grpSpPr>
        <p:grpSp>
          <p:nvGrpSpPr>
            <p:cNvPr id="18" name="Google Shape;597;p52"/>
            <p:cNvGrpSpPr/>
            <p:nvPr/>
          </p:nvGrpSpPr>
          <p:grpSpPr>
            <a:xfrm>
              <a:off x="4288816" y="2757263"/>
              <a:ext cx="518965" cy="506115"/>
              <a:chOff x="1880125" y="1261650"/>
              <a:chExt cx="2649650" cy="2652175"/>
            </a:xfrm>
          </p:grpSpPr>
          <p:sp>
            <p:nvSpPr>
              <p:cNvPr id="19" name="Google Shape;598;p52"/>
              <p:cNvSpPr/>
              <p:nvPr/>
            </p:nvSpPr>
            <p:spPr>
              <a:xfrm>
                <a:off x="1880125" y="1261650"/>
                <a:ext cx="1033650" cy="10336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52"/>
              <p:cNvSpPr/>
              <p:nvPr/>
            </p:nvSpPr>
            <p:spPr>
              <a:xfrm>
                <a:off x="1880125" y="2880175"/>
                <a:ext cx="1033650" cy="1033650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52"/>
              <p:cNvSpPr/>
              <p:nvPr/>
            </p:nvSpPr>
            <p:spPr>
              <a:xfrm>
                <a:off x="3496125" y="2880175"/>
                <a:ext cx="1033650" cy="1033650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52"/>
              <p:cNvSpPr/>
              <p:nvPr/>
            </p:nvSpPr>
            <p:spPr>
              <a:xfrm>
                <a:off x="3496125" y="1261650"/>
                <a:ext cx="1033650" cy="10336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4105717" y="3020341"/>
              <a:ext cx="8477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>
              <a:off x="4130951" y="3066126"/>
              <a:ext cx="8477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SG" dirty="0" smtClean="0">
                <a:solidFill>
                  <a:schemeClr val="dk1"/>
                </a:solidFill>
              </a:rPr>
              <a:t>03 Future </a:t>
            </a:r>
            <a:r>
              <a:rPr lang="en-SG" dirty="0">
                <a:solidFill>
                  <a:schemeClr val="dk1"/>
                </a:solidFill>
              </a:rPr>
              <a:t>Improvements</a:t>
            </a:r>
          </a:p>
        </p:txBody>
      </p:sp>
      <p:grpSp>
        <p:nvGrpSpPr>
          <p:cNvPr id="289" name="Google Shape;289;p41"/>
          <p:cNvGrpSpPr/>
          <p:nvPr/>
        </p:nvGrpSpPr>
        <p:grpSpPr>
          <a:xfrm>
            <a:off x="3229275" y="1518777"/>
            <a:ext cx="2685450" cy="2779466"/>
            <a:chOff x="3229275" y="1611677"/>
            <a:chExt cx="2685450" cy="2779466"/>
          </a:xfrm>
        </p:grpSpPr>
        <p:grpSp>
          <p:nvGrpSpPr>
            <p:cNvPr id="290" name="Google Shape;290;p41"/>
            <p:cNvGrpSpPr/>
            <p:nvPr/>
          </p:nvGrpSpPr>
          <p:grpSpPr>
            <a:xfrm>
              <a:off x="3447808" y="1845308"/>
              <a:ext cx="2241241" cy="2312229"/>
              <a:chOff x="1824164" y="1694613"/>
              <a:chExt cx="513375" cy="528787"/>
            </a:xfrm>
          </p:grpSpPr>
          <p:sp>
            <p:nvSpPr>
              <p:cNvPr id="291" name="Google Shape;291;p41"/>
              <p:cNvSpPr/>
              <p:nvPr/>
            </p:nvSpPr>
            <p:spPr>
              <a:xfrm>
                <a:off x="2093190" y="1694613"/>
                <a:ext cx="231901" cy="244959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11518" extrusionOk="0">
                    <a:moveTo>
                      <a:pt x="2" y="1"/>
                    </a:moveTo>
                    <a:lnTo>
                      <a:pt x="0" y="11518"/>
                    </a:lnTo>
                    <a:lnTo>
                      <a:pt x="10904" y="11518"/>
                    </a:lnTo>
                    <a:cubicBezTo>
                      <a:pt x="10391" y="5596"/>
                      <a:pt x="5836" y="826"/>
                      <a:pt x="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41"/>
              <p:cNvSpPr/>
              <p:nvPr/>
            </p:nvSpPr>
            <p:spPr>
              <a:xfrm>
                <a:off x="1824164" y="1967150"/>
                <a:ext cx="231900" cy="2335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9343" extrusionOk="0">
                    <a:moveTo>
                      <a:pt x="0" y="1"/>
                    </a:moveTo>
                    <a:cubicBezTo>
                      <a:pt x="465" y="4930"/>
                      <a:pt x="4350" y="8842"/>
                      <a:pt x="9275" y="9343"/>
                    </a:cubicBezTo>
                    <a:lnTo>
                      <a:pt x="92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>
                <a:off x="2093189" y="1967150"/>
                <a:ext cx="244350" cy="256250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10250" extrusionOk="0">
                    <a:moveTo>
                      <a:pt x="0" y="1"/>
                    </a:moveTo>
                    <a:lnTo>
                      <a:pt x="0" y="10249"/>
                    </a:lnTo>
                    <a:cubicBezTo>
                      <a:pt x="5200" y="9514"/>
                      <a:pt x="9280" y="5280"/>
                      <a:pt x="97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>
                <a:off x="1847557" y="1730300"/>
                <a:ext cx="20632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8371" extrusionOk="0">
                    <a:moveTo>
                      <a:pt x="8252" y="1"/>
                    </a:moveTo>
                    <a:cubicBezTo>
                      <a:pt x="3865" y="441"/>
                      <a:pt x="383" y="3959"/>
                      <a:pt x="1" y="8371"/>
                    </a:cubicBezTo>
                    <a:lnTo>
                      <a:pt x="8252" y="8371"/>
                    </a:lnTo>
                    <a:lnTo>
                      <a:pt x="82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5" name="Google Shape;295;p41"/>
            <p:cNvGrpSpPr/>
            <p:nvPr/>
          </p:nvGrpSpPr>
          <p:grpSpPr>
            <a:xfrm>
              <a:off x="3229275" y="1611677"/>
              <a:ext cx="2685450" cy="2779466"/>
              <a:chOff x="1825800" y="1694613"/>
              <a:chExt cx="511739" cy="528787"/>
            </a:xfrm>
          </p:grpSpPr>
          <p:sp>
            <p:nvSpPr>
              <p:cNvPr id="296" name="Google Shape;296;p41"/>
              <p:cNvSpPr/>
              <p:nvPr/>
            </p:nvSpPr>
            <p:spPr>
              <a:xfrm>
                <a:off x="2093190" y="1694613"/>
                <a:ext cx="231901" cy="244959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11518" extrusionOk="0">
                    <a:moveTo>
                      <a:pt x="2" y="1"/>
                    </a:moveTo>
                    <a:lnTo>
                      <a:pt x="0" y="11518"/>
                    </a:lnTo>
                    <a:lnTo>
                      <a:pt x="10904" y="11518"/>
                    </a:lnTo>
                    <a:cubicBezTo>
                      <a:pt x="10391" y="5596"/>
                      <a:pt x="5836" y="826"/>
                      <a:pt x="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>
                <a:off x="1825800" y="1967150"/>
                <a:ext cx="231900" cy="2335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9343" extrusionOk="0">
                    <a:moveTo>
                      <a:pt x="0" y="1"/>
                    </a:moveTo>
                    <a:cubicBezTo>
                      <a:pt x="465" y="4930"/>
                      <a:pt x="4350" y="8842"/>
                      <a:pt x="9275" y="9343"/>
                    </a:cubicBezTo>
                    <a:lnTo>
                      <a:pt x="92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>
                <a:off x="2093189" y="1967150"/>
                <a:ext cx="244350" cy="256250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10250" extrusionOk="0">
                    <a:moveTo>
                      <a:pt x="0" y="1"/>
                    </a:moveTo>
                    <a:lnTo>
                      <a:pt x="0" y="10249"/>
                    </a:lnTo>
                    <a:cubicBezTo>
                      <a:pt x="5200" y="9514"/>
                      <a:pt x="9280" y="5280"/>
                      <a:pt x="97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>
                <a:off x="1851375" y="1730300"/>
                <a:ext cx="20632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8371" extrusionOk="0">
                    <a:moveTo>
                      <a:pt x="8252" y="1"/>
                    </a:moveTo>
                    <a:cubicBezTo>
                      <a:pt x="3865" y="441"/>
                      <a:pt x="383" y="3959"/>
                      <a:pt x="1" y="8371"/>
                    </a:cubicBezTo>
                    <a:lnTo>
                      <a:pt x="8252" y="8371"/>
                    </a:lnTo>
                    <a:lnTo>
                      <a:pt x="82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00" name="Google Shape;300;p41"/>
          <p:cNvSpPr txBox="1"/>
          <p:nvPr/>
        </p:nvSpPr>
        <p:spPr>
          <a:xfrm>
            <a:off x="4687418" y="2158397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4654671" y="2950694"/>
            <a:ext cx="7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771921" y="2158397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720129" y="2950694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726225" y="1510994"/>
            <a:ext cx="2761587" cy="619415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 Include Covid-19 cases in future studies</a:t>
            </a:r>
            <a:endParaRPr sz="18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5996722" y="1510994"/>
            <a:ext cx="2727780" cy="1156006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 Explore possibility of using CNN on MRI</a:t>
            </a:r>
            <a:r>
              <a:rPr lang="en" sz="18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and CT Scans, in Cancer Patients </a:t>
            </a:r>
            <a:endParaRPr sz="18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1" y="2909025"/>
            <a:ext cx="2908220" cy="954466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 Add more CNN layers </a:t>
            </a:r>
            <a:r>
              <a:rPr lang="en" sz="18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for </a:t>
            </a: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better Precision and Recall performance </a:t>
            </a:r>
            <a:endParaRPr sz="18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6100961" y="2987380"/>
            <a:ext cx="2623541" cy="1155612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 Run CNN on pySpark to reduce the processing time.   </a:t>
            </a:r>
            <a:endParaRPr sz="18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585471" y="38470"/>
            <a:ext cx="5558529" cy="2961231"/>
            <a:chOff x="963254" y="1223509"/>
            <a:chExt cx="5558529" cy="2961231"/>
          </a:xfrm>
        </p:grpSpPr>
        <p:grpSp>
          <p:nvGrpSpPr>
            <p:cNvPr id="30" name="Google Shape;529;p52"/>
            <p:cNvGrpSpPr/>
            <p:nvPr/>
          </p:nvGrpSpPr>
          <p:grpSpPr>
            <a:xfrm>
              <a:off x="963254" y="1223509"/>
              <a:ext cx="5558529" cy="2961231"/>
              <a:chOff x="869867" y="1397194"/>
              <a:chExt cx="5558529" cy="2961231"/>
            </a:xfrm>
          </p:grpSpPr>
          <p:sp>
            <p:nvSpPr>
              <p:cNvPr id="36" name="Google Shape;530;p52"/>
              <p:cNvSpPr/>
              <p:nvPr/>
            </p:nvSpPr>
            <p:spPr>
              <a:xfrm>
                <a:off x="4137011" y="2845314"/>
                <a:ext cx="1151767" cy="257082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531;p52"/>
              <p:cNvSpPr/>
              <p:nvPr/>
            </p:nvSpPr>
            <p:spPr>
              <a:xfrm>
                <a:off x="2953975" y="1496004"/>
                <a:ext cx="3207605" cy="2421464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532;p52"/>
              <p:cNvSpPr/>
              <p:nvPr/>
            </p:nvSpPr>
            <p:spPr>
              <a:xfrm>
                <a:off x="5293802" y="3401669"/>
                <a:ext cx="863748" cy="633846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533;p52"/>
              <p:cNvSpPr/>
              <p:nvPr/>
            </p:nvSpPr>
            <p:spPr>
              <a:xfrm>
                <a:off x="5705300" y="3180217"/>
                <a:ext cx="445182" cy="24283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534;p52"/>
              <p:cNvSpPr/>
              <p:nvPr/>
            </p:nvSpPr>
            <p:spPr>
              <a:xfrm>
                <a:off x="5282022" y="3017078"/>
                <a:ext cx="219738" cy="248009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535;p52"/>
              <p:cNvSpPr/>
              <p:nvPr/>
            </p:nvSpPr>
            <p:spPr>
              <a:xfrm>
                <a:off x="5006113" y="3045115"/>
                <a:ext cx="421954" cy="335429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536;p52"/>
              <p:cNvSpPr/>
              <p:nvPr/>
            </p:nvSpPr>
            <p:spPr>
              <a:xfrm>
                <a:off x="4106054" y="3407549"/>
                <a:ext cx="177002" cy="307957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537;p52"/>
              <p:cNvSpPr/>
              <p:nvPr/>
            </p:nvSpPr>
            <p:spPr>
              <a:xfrm>
                <a:off x="6063314" y="3945018"/>
                <a:ext cx="365082" cy="276124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538;p52"/>
              <p:cNvSpPr/>
              <p:nvPr/>
            </p:nvSpPr>
            <p:spPr>
              <a:xfrm>
                <a:off x="5599325" y="2725495"/>
                <a:ext cx="181363" cy="300169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539;p52"/>
              <p:cNvSpPr/>
              <p:nvPr/>
            </p:nvSpPr>
            <p:spPr>
              <a:xfrm>
                <a:off x="5469771" y="3133372"/>
                <a:ext cx="144370" cy="177119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540;p52"/>
              <p:cNvSpPr/>
              <p:nvPr/>
            </p:nvSpPr>
            <p:spPr>
              <a:xfrm>
                <a:off x="4052550" y="1498418"/>
                <a:ext cx="202585" cy="126944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541;p52"/>
              <p:cNvSpPr/>
              <p:nvPr/>
            </p:nvSpPr>
            <p:spPr>
              <a:xfrm>
                <a:off x="3496370" y="1450133"/>
                <a:ext cx="191799" cy="69138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542;p52"/>
              <p:cNvSpPr/>
              <p:nvPr/>
            </p:nvSpPr>
            <p:spPr>
              <a:xfrm>
                <a:off x="3150135" y="1913947"/>
                <a:ext cx="90205" cy="9020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543;p52"/>
              <p:cNvSpPr/>
              <p:nvPr/>
            </p:nvSpPr>
            <p:spPr>
              <a:xfrm>
                <a:off x="5425458" y="3351281"/>
                <a:ext cx="167715" cy="64154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544;p52"/>
              <p:cNvSpPr/>
              <p:nvPr/>
            </p:nvSpPr>
            <p:spPr>
              <a:xfrm>
                <a:off x="5148185" y="1517596"/>
                <a:ext cx="204182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545;p52"/>
              <p:cNvSpPr/>
              <p:nvPr/>
            </p:nvSpPr>
            <p:spPr>
              <a:xfrm>
                <a:off x="5748718" y="4078037"/>
                <a:ext cx="97915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46;p52"/>
              <p:cNvSpPr/>
              <p:nvPr/>
            </p:nvSpPr>
            <p:spPr>
              <a:xfrm>
                <a:off x="4842935" y="2921344"/>
                <a:ext cx="63939" cy="997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47;p52"/>
              <p:cNvSpPr/>
              <p:nvPr/>
            </p:nvSpPr>
            <p:spPr>
              <a:xfrm>
                <a:off x="4480209" y="1434810"/>
                <a:ext cx="125192" cy="51518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548;p52"/>
              <p:cNvSpPr/>
              <p:nvPr/>
            </p:nvSpPr>
            <p:spPr>
              <a:xfrm>
                <a:off x="3619187" y="1435530"/>
                <a:ext cx="91879" cy="43399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549;p52"/>
              <p:cNvSpPr/>
              <p:nvPr/>
            </p:nvSpPr>
            <p:spPr>
              <a:xfrm>
                <a:off x="5551545" y="3355038"/>
                <a:ext cx="99609" cy="59695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50;p52"/>
              <p:cNvSpPr/>
              <p:nvPr/>
            </p:nvSpPr>
            <p:spPr>
              <a:xfrm>
                <a:off x="5584236" y="2577134"/>
                <a:ext cx="52783" cy="7309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51;p52"/>
              <p:cNvSpPr/>
              <p:nvPr/>
            </p:nvSpPr>
            <p:spPr>
              <a:xfrm>
                <a:off x="5578453" y="2886357"/>
                <a:ext cx="58897" cy="75758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552;p52"/>
              <p:cNvSpPr/>
              <p:nvPr/>
            </p:nvSpPr>
            <p:spPr>
              <a:xfrm>
                <a:off x="3916280" y="1432804"/>
                <a:ext cx="86836" cy="36857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53;p52"/>
              <p:cNvSpPr/>
              <p:nvPr/>
            </p:nvSpPr>
            <p:spPr>
              <a:xfrm>
                <a:off x="6306105" y="3619967"/>
                <a:ext cx="57690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554;p52"/>
              <p:cNvSpPr/>
              <p:nvPr/>
            </p:nvSpPr>
            <p:spPr>
              <a:xfrm>
                <a:off x="5783063" y="3086489"/>
                <a:ext cx="51459" cy="6214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555;p52"/>
              <p:cNvSpPr/>
              <p:nvPr/>
            </p:nvSpPr>
            <p:spPr>
              <a:xfrm>
                <a:off x="4019918" y="1426749"/>
                <a:ext cx="67931" cy="39057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556;p52"/>
              <p:cNvSpPr/>
              <p:nvPr/>
            </p:nvSpPr>
            <p:spPr>
              <a:xfrm>
                <a:off x="5824826" y="1595671"/>
                <a:ext cx="63141" cy="32554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557;p52"/>
              <p:cNvSpPr/>
              <p:nvPr/>
            </p:nvSpPr>
            <p:spPr>
              <a:xfrm>
                <a:off x="4613559" y="1463684"/>
                <a:ext cx="63511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558;p52"/>
              <p:cNvSpPr/>
              <p:nvPr/>
            </p:nvSpPr>
            <p:spPr>
              <a:xfrm>
                <a:off x="5657618" y="3229885"/>
                <a:ext cx="60591" cy="31327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559;p52"/>
              <p:cNvSpPr/>
              <p:nvPr/>
            </p:nvSpPr>
            <p:spPr>
              <a:xfrm>
                <a:off x="4103036" y="1434148"/>
                <a:ext cx="48305" cy="3097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560;p52"/>
              <p:cNvSpPr/>
              <p:nvPr/>
            </p:nvSpPr>
            <p:spPr>
              <a:xfrm>
                <a:off x="2324101" y="1440222"/>
                <a:ext cx="405132" cy="74025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561;p52"/>
              <p:cNvSpPr/>
              <p:nvPr/>
            </p:nvSpPr>
            <p:spPr>
              <a:xfrm>
                <a:off x="869867" y="1397194"/>
                <a:ext cx="2517510" cy="2961231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562;p52"/>
              <p:cNvSpPr/>
              <p:nvPr/>
            </p:nvSpPr>
            <p:spPr>
              <a:xfrm>
                <a:off x="1919670" y="1476534"/>
                <a:ext cx="220400" cy="71396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563;p52"/>
              <p:cNvSpPr/>
              <p:nvPr/>
            </p:nvSpPr>
            <p:spPr>
              <a:xfrm>
                <a:off x="3137012" y="1685447"/>
                <a:ext cx="166235" cy="74434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564;p52"/>
              <p:cNvSpPr/>
              <p:nvPr/>
            </p:nvSpPr>
            <p:spPr>
              <a:xfrm>
                <a:off x="1819731" y="2611927"/>
                <a:ext cx="205272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565;p52"/>
              <p:cNvSpPr/>
              <p:nvPr/>
            </p:nvSpPr>
            <p:spPr>
              <a:xfrm>
                <a:off x="2152843" y="1452566"/>
                <a:ext cx="126185" cy="8724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566;p52"/>
              <p:cNvSpPr/>
              <p:nvPr/>
            </p:nvSpPr>
            <p:spPr>
              <a:xfrm>
                <a:off x="2003449" y="2685485"/>
                <a:ext cx="128541" cy="57592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567;p52"/>
              <p:cNvSpPr/>
              <p:nvPr/>
            </p:nvSpPr>
            <p:spPr>
              <a:xfrm>
                <a:off x="2185144" y="1705345"/>
                <a:ext cx="100952" cy="50252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568;p52"/>
              <p:cNvSpPr/>
              <p:nvPr/>
            </p:nvSpPr>
            <p:spPr>
              <a:xfrm>
                <a:off x="2080492" y="1460510"/>
                <a:ext cx="73402" cy="3491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569;p52"/>
              <p:cNvSpPr/>
              <p:nvPr/>
            </p:nvSpPr>
            <p:spPr>
              <a:xfrm>
                <a:off x="2144763" y="2713385"/>
                <a:ext cx="46124" cy="3452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570;p52"/>
              <p:cNvSpPr/>
              <p:nvPr/>
            </p:nvSpPr>
            <p:spPr>
              <a:xfrm>
                <a:off x="2451960" y="4263859"/>
                <a:ext cx="48811" cy="30548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571;p52"/>
              <p:cNvSpPr/>
              <p:nvPr/>
            </p:nvSpPr>
            <p:spPr>
              <a:xfrm>
                <a:off x="1937505" y="2718116"/>
                <a:ext cx="43749" cy="29809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572;p52"/>
              <p:cNvSpPr/>
              <p:nvPr/>
            </p:nvSpPr>
            <p:spPr>
              <a:xfrm>
                <a:off x="6175150" y="3293572"/>
                <a:ext cx="36896" cy="4170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573;p52"/>
              <p:cNvSpPr/>
              <p:nvPr/>
            </p:nvSpPr>
            <p:spPr>
              <a:xfrm>
                <a:off x="4030354" y="1631729"/>
                <a:ext cx="42756" cy="29517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574;p52"/>
              <p:cNvSpPr/>
              <p:nvPr/>
            </p:nvSpPr>
            <p:spPr>
              <a:xfrm>
                <a:off x="5612779" y="3239542"/>
                <a:ext cx="39037" cy="29069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575;p52"/>
              <p:cNvSpPr/>
              <p:nvPr/>
            </p:nvSpPr>
            <p:spPr>
              <a:xfrm>
                <a:off x="3453633" y="2180783"/>
                <a:ext cx="41744" cy="9826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576;p52"/>
              <p:cNvSpPr/>
              <p:nvPr/>
            </p:nvSpPr>
            <p:spPr>
              <a:xfrm>
                <a:off x="3733242" y="2341274"/>
                <a:ext cx="73032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577;p52"/>
              <p:cNvSpPr/>
              <p:nvPr/>
            </p:nvSpPr>
            <p:spPr>
              <a:xfrm>
                <a:off x="3901151" y="2350932"/>
                <a:ext cx="39388" cy="29283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578;p52"/>
              <p:cNvSpPr/>
              <p:nvPr/>
            </p:nvSpPr>
            <p:spPr>
              <a:xfrm>
                <a:off x="3348340" y="2245365"/>
                <a:ext cx="34988" cy="29731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/>
                  </a:gs>
                  <a:gs pos="100000">
                    <a:srgbClr val="0000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" name="Google Shape;597;p52"/>
            <p:cNvGrpSpPr/>
            <p:nvPr/>
          </p:nvGrpSpPr>
          <p:grpSpPr>
            <a:xfrm>
              <a:off x="5300495" y="2826995"/>
              <a:ext cx="222571" cy="222783"/>
              <a:chOff x="1880125" y="1261650"/>
              <a:chExt cx="2649650" cy="2652175"/>
            </a:xfrm>
          </p:grpSpPr>
          <p:sp>
            <p:nvSpPr>
              <p:cNvPr id="32" name="Google Shape;598;p52"/>
              <p:cNvSpPr/>
              <p:nvPr/>
            </p:nvSpPr>
            <p:spPr>
              <a:xfrm>
                <a:off x="1880125" y="1261650"/>
                <a:ext cx="1033650" cy="10336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599;p52"/>
              <p:cNvSpPr/>
              <p:nvPr/>
            </p:nvSpPr>
            <p:spPr>
              <a:xfrm>
                <a:off x="1880125" y="2880175"/>
                <a:ext cx="1033650" cy="1033650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600;p52"/>
              <p:cNvSpPr/>
              <p:nvPr/>
            </p:nvSpPr>
            <p:spPr>
              <a:xfrm>
                <a:off x="3496125" y="2880175"/>
                <a:ext cx="1033650" cy="1033650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601;p52"/>
              <p:cNvSpPr/>
              <p:nvPr/>
            </p:nvSpPr>
            <p:spPr>
              <a:xfrm>
                <a:off x="3496125" y="1261650"/>
                <a:ext cx="1033650" cy="10336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52" name="Google Shape;752;p60"/>
          <p:cNvSpPr txBox="1">
            <a:spLocks noGrp="1"/>
          </p:cNvSpPr>
          <p:nvPr>
            <p:ph type="title"/>
          </p:nvPr>
        </p:nvSpPr>
        <p:spPr>
          <a:xfrm>
            <a:off x="282897" y="253224"/>
            <a:ext cx="43932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753" name="Google Shape;753;p60"/>
          <p:cNvSpPr txBox="1">
            <a:spLocks noGrp="1"/>
          </p:cNvSpPr>
          <p:nvPr>
            <p:ph type="subTitle" idx="1"/>
          </p:nvPr>
        </p:nvSpPr>
        <p:spPr>
          <a:xfrm>
            <a:off x="485468" y="1259961"/>
            <a:ext cx="5781148" cy="1465191"/>
          </a:xfrm>
          <a:prstGeom prst="rect">
            <a:avLst/>
          </a:prstGeom>
          <a:solidFill>
            <a:srgbClr val="2ED3D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accent5">
                    <a:lumMod val="50000"/>
                  </a:schemeClr>
                </a:solidFill>
              </a:rPr>
              <a:t>Do you have any questions?</a:t>
            </a:r>
            <a:endParaRPr sz="32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SG" dirty="0">
                <a:solidFill>
                  <a:schemeClr val="accent5">
                    <a:lumMod val="50000"/>
                  </a:schemeClr>
                </a:solidFill>
              </a:rPr>
              <a:t>Follow me on </a:t>
            </a:r>
            <a:r>
              <a:rPr lang="en-SG" dirty="0" err="1">
                <a:solidFill>
                  <a:schemeClr val="accent5">
                    <a:lumMod val="50000"/>
                  </a:schemeClr>
                </a:solidFill>
              </a:rPr>
              <a:t>linkedin</a:t>
            </a:r>
            <a:r>
              <a:rPr lang="en-SG" dirty="0">
                <a:solidFill>
                  <a:schemeClr val="accent5">
                    <a:lumMod val="50000"/>
                  </a:schemeClr>
                </a:solidFill>
              </a:rPr>
              <a:t>: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SG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SG" dirty="0" smtClean="0">
                <a:solidFill>
                  <a:schemeClr val="accent5">
                    <a:lumMod val="50000"/>
                  </a:schemeClr>
                </a:solidFill>
              </a:rPr>
              <a:t>www.linkedin.com/in/andrew-tan-is</a:t>
            </a:r>
            <a:endParaRPr lang="en-SG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SG" dirty="0">
                <a:solidFill>
                  <a:schemeClr val="accent5">
                    <a:lumMod val="50000"/>
                  </a:schemeClr>
                </a:solidFill>
              </a:rPr>
              <a:t>https://github.com/guitarfly78</a:t>
            </a:r>
          </a:p>
        </p:txBody>
      </p:sp>
      <p:sp>
        <p:nvSpPr>
          <p:cNvPr id="754" name="Google Shape;754;p60"/>
          <p:cNvSpPr txBox="1">
            <a:spLocks noGrp="1"/>
          </p:cNvSpPr>
          <p:nvPr>
            <p:ph type="subTitle" idx="4294967295"/>
          </p:nvPr>
        </p:nvSpPr>
        <p:spPr>
          <a:xfrm>
            <a:off x="4811472" y="4260725"/>
            <a:ext cx="3717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Please keep this slide for attribution</a:t>
            </a:r>
            <a:endParaRPr sz="1200"/>
          </a:p>
        </p:txBody>
      </p:sp>
      <p:sp>
        <p:nvSpPr>
          <p:cNvPr id="755" name="Google Shape;755;p60"/>
          <p:cNvSpPr/>
          <p:nvPr/>
        </p:nvSpPr>
        <p:spPr>
          <a:xfrm>
            <a:off x="850048" y="3141567"/>
            <a:ext cx="233440" cy="23344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60"/>
          <p:cNvGrpSpPr/>
          <p:nvPr/>
        </p:nvGrpSpPr>
        <p:grpSpPr>
          <a:xfrm>
            <a:off x="2133893" y="3141562"/>
            <a:ext cx="233474" cy="233450"/>
            <a:chOff x="812101" y="2571761"/>
            <a:chExt cx="417066" cy="417024"/>
          </a:xfrm>
        </p:grpSpPr>
        <p:sp>
          <p:nvSpPr>
            <p:cNvPr id="757" name="Google Shape;757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60"/>
          <p:cNvGrpSpPr/>
          <p:nvPr/>
        </p:nvGrpSpPr>
        <p:grpSpPr>
          <a:xfrm>
            <a:off x="1491784" y="3141556"/>
            <a:ext cx="233812" cy="233462"/>
            <a:chOff x="2344476" y="2571761"/>
            <a:chExt cx="417671" cy="417045"/>
          </a:xfrm>
        </p:grpSpPr>
        <p:sp>
          <p:nvSpPr>
            <p:cNvPr id="762" name="Google Shape;762;p60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0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60"/>
          <p:cNvGrpSpPr/>
          <p:nvPr/>
        </p:nvGrpSpPr>
        <p:grpSpPr>
          <a:xfrm>
            <a:off x="708579" y="2999701"/>
            <a:ext cx="516682" cy="516909"/>
            <a:chOff x="1880125" y="1261650"/>
            <a:chExt cx="2649650" cy="2652175"/>
          </a:xfrm>
        </p:grpSpPr>
        <p:sp>
          <p:nvSpPr>
            <p:cNvPr id="765" name="Google Shape;765;p60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0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60"/>
          <p:cNvGrpSpPr/>
          <p:nvPr/>
        </p:nvGrpSpPr>
        <p:grpSpPr>
          <a:xfrm>
            <a:off x="1350341" y="2999701"/>
            <a:ext cx="516682" cy="516909"/>
            <a:chOff x="1880125" y="1261650"/>
            <a:chExt cx="2649650" cy="2652175"/>
          </a:xfrm>
        </p:grpSpPr>
        <p:sp>
          <p:nvSpPr>
            <p:cNvPr id="770" name="Google Shape;770;p60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0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0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0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60"/>
          <p:cNvGrpSpPr/>
          <p:nvPr/>
        </p:nvGrpSpPr>
        <p:grpSpPr>
          <a:xfrm>
            <a:off x="1992091" y="2999701"/>
            <a:ext cx="516682" cy="516909"/>
            <a:chOff x="1880125" y="1261650"/>
            <a:chExt cx="2649650" cy="2652175"/>
          </a:xfrm>
        </p:grpSpPr>
        <p:sp>
          <p:nvSpPr>
            <p:cNvPr id="775" name="Google Shape;775;p60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0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0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353965" y="191831"/>
            <a:ext cx="20682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78121" y="628419"/>
            <a:ext cx="4740766" cy="4042641"/>
          </a:xfrm>
        </p:spPr>
        <p:txBody>
          <a:bodyPr/>
          <a:lstStyle/>
          <a:p>
            <a:pPr marL="127000" lvl="0" indent="0">
              <a:spcBef>
                <a:spcPts val="1200"/>
              </a:spcBef>
              <a:buNone/>
            </a:pPr>
            <a:r>
              <a:rPr lang="en-US" sz="1800" dirty="0" smtClean="0"/>
              <a:t>To enable Doctors quick detection of Pneumonia Patients at times of high workload</a:t>
            </a:r>
            <a:r>
              <a:rPr lang="en-SG" sz="1800" dirty="0" smtClean="0"/>
              <a:t>. </a:t>
            </a:r>
          </a:p>
          <a:p>
            <a:pPr marL="127000" lvl="0" indent="0">
              <a:spcBef>
                <a:spcPts val="1200"/>
              </a:spcBef>
              <a:buNone/>
            </a:pPr>
            <a:r>
              <a:rPr lang="en-US" sz="1800" dirty="0" smtClean="0"/>
              <a:t>The </a:t>
            </a:r>
            <a:r>
              <a:rPr lang="en-US" sz="1800" dirty="0" err="1" smtClean="0"/>
              <a:t>Keras</a:t>
            </a:r>
            <a:r>
              <a:rPr lang="en-US" sz="1800" dirty="0" smtClean="0"/>
              <a:t> Convolution Neural Network will classify the patients into “Normal” and “Infected”  category.</a:t>
            </a:r>
            <a:endParaRPr lang="en-SG" sz="1800" dirty="0" smtClean="0"/>
          </a:p>
          <a:p>
            <a:pPr marL="127000" lvl="0" indent="0">
              <a:spcBef>
                <a:spcPts val="1200"/>
              </a:spcBef>
              <a:buNone/>
            </a:pPr>
            <a:r>
              <a:rPr lang="en-SG" sz="1800" dirty="0" smtClean="0"/>
              <a:t>Doctors have the final decision to determine if the patient has Pneumonia.</a:t>
            </a:r>
            <a:endParaRPr lang="en-SG" sz="1800" dirty="0"/>
          </a:p>
          <a:p>
            <a:pPr marL="127000" indent="0">
              <a:spcBef>
                <a:spcPts val="1200"/>
              </a:spcBef>
              <a:buNone/>
            </a:pP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r="9412"/>
          <a:stretch/>
        </p:blipFill>
        <p:spPr>
          <a:xfrm>
            <a:off x="5831572" y="437527"/>
            <a:ext cx="1725854" cy="1562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r="4683"/>
          <a:stretch/>
        </p:blipFill>
        <p:spPr>
          <a:xfrm>
            <a:off x="5898184" y="2155804"/>
            <a:ext cx="1758716" cy="1671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5616" y="1162680"/>
            <a:ext cx="76174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4965615" y="2837592"/>
            <a:ext cx="8210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Infected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6200964" y="2596855"/>
            <a:ext cx="417838" cy="6192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7004117" y="2596855"/>
            <a:ext cx="350705" cy="6192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9"/>
          </p:nvPr>
        </p:nvSpPr>
        <p:spPr>
          <a:xfrm>
            <a:off x="921298" y="341005"/>
            <a:ext cx="1520652" cy="61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Agenda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1"/>
          </p:nvPr>
        </p:nvSpPr>
        <p:spPr>
          <a:xfrm>
            <a:off x="3950869" y="954574"/>
            <a:ext cx="3605442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Tools Used &amp; Data Preparation </a:t>
            </a:r>
            <a:endParaRPr dirty="0"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2"/>
          </p:nvPr>
        </p:nvSpPr>
        <p:spPr>
          <a:xfrm>
            <a:off x="3950868" y="1273425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SG" dirty="0" smtClean="0"/>
              <a:t>Tools used and Images</a:t>
            </a:r>
            <a:r>
              <a:rPr lang="en" dirty="0" smtClean="0"/>
              <a:t> are preprocessed </a:t>
            </a:r>
            <a:endParaRPr dirty="0"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3"/>
          </p:nvPr>
        </p:nvSpPr>
        <p:spPr>
          <a:xfrm>
            <a:off x="3950867" y="2018738"/>
            <a:ext cx="4198895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The Keras CNN Model &amp; Results</a:t>
            </a:r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4"/>
          </p:nvPr>
        </p:nvSpPr>
        <p:spPr>
          <a:xfrm>
            <a:off x="3950868" y="2337567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Setup, run and evaluate the preformance</a:t>
            </a:r>
            <a:endParaRPr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5"/>
          </p:nvPr>
        </p:nvSpPr>
        <p:spPr>
          <a:xfrm>
            <a:off x="3950868" y="3083025"/>
            <a:ext cx="3533075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Future Improvements</a:t>
            </a:r>
            <a:endParaRPr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6"/>
          </p:nvPr>
        </p:nvSpPr>
        <p:spPr>
          <a:xfrm>
            <a:off x="3950868" y="3401726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What can we do to advance this Study?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3324779" y="1057818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title" idx="7"/>
          </p:nvPr>
        </p:nvSpPr>
        <p:spPr>
          <a:xfrm>
            <a:off x="3356095" y="21167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8"/>
          </p:nvPr>
        </p:nvSpPr>
        <p:spPr>
          <a:xfrm>
            <a:off x="3354904" y="3176796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9" name="Google Shape;179;p35"/>
          <p:cNvGrpSpPr/>
          <p:nvPr/>
        </p:nvGrpSpPr>
        <p:grpSpPr>
          <a:xfrm>
            <a:off x="733217" y="1264174"/>
            <a:ext cx="2593520" cy="2085594"/>
            <a:chOff x="1581005" y="1767201"/>
            <a:chExt cx="2593520" cy="2085594"/>
          </a:xfrm>
        </p:grpSpPr>
        <p:cxnSp>
          <p:nvCxnSpPr>
            <p:cNvPr id="180" name="Google Shape;180;p35"/>
            <p:cNvCxnSpPr/>
            <p:nvPr/>
          </p:nvCxnSpPr>
          <p:spPr>
            <a:xfrm flipH="1">
              <a:off x="3475710" y="1767201"/>
              <a:ext cx="614700" cy="425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35"/>
            <p:cNvCxnSpPr/>
            <p:nvPr/>
          </p:nvCxnSpPr>
          <p:spPr>
            <a:xfrm rot="10800000">
              <a:off x="3543025" y="2793450"/>
              <a:ext cx="63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5"/>
            <p:cNvCxnSpPr/>
            <p:nvPr/>
          </p:nvCxnSpPr>
          <p:spPr>
            <a:xfrm rot="10800000">
              <a:off x="3475711" y="3430095"/>
              <a:ext cx="615600" cy="422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35"/>
            <p:cNvGrpSpPr/>
            <p:nvPr/>
          </p:nvGrpSpPr>
          <p:grpSpPr>
            <a:xfrm>
              <a:off x="1581005" y="1848662"/>
              <a:ext cx="1896745" cy="1897101"/>
              <a:chOff x="1581005" y="1848662"/>
              <a:chExt cx="1896745" cy="1897101"/>
            </a:xfrm>
          </p:grpSpPr>
          <p:pic>
            <p:nvPicPr>
              <p:cNvPr id="184" name="Google Shape;184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81075" y="1848707"/>
                <a:ext cx="1896675" cy="188948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5" name="Google Shape;185;p35"/>
              <p:cNvGrpSpPr/>
              <p:nvPr/>
            </p:nvGrpSpPr>
            <p:grpSpPr>
              <a:xfrm>
                <a:off x="1581005" y="1848662"/>
                <a:ext cx="1895295" cy="1897101"/>
                <a:chOff x="1880125" y="1261650"/>
                <a:chExt cx="2649650" cy="2652175"/>
              </a:xfrm>
            </p:grpSpPr>
            <p:sp>
              <p:nvSpPr>
                <p:cNvPr id="186" name="Google Shape;186;p35"/>
                <p:cNvSpPr/>
                <p:nvPr/>
              </p:nvSpPr>
              <p:spPr>
                <a:xfrm>
                  <a:off x="1880125" y="1261650"/>
                  <a:ext cx="1033650" cy="10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5"/>
                <p:cNvSpPr/>
                <p:nvPr/>
              </p:nvSpPr>
              <p:spPr>
                <a:xfrm>
                  <a:off x="1880125" y="2880175"/>
                  <a:ext cx="1033650" cy="10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5"/>
                <p:cNvSpPr/>
                <p:nvPr/>
              </p:nvSpPr>
              <p:spPr>
                <a:xfrm>
                  <a:off x="3496125" y="2880175"/>
                  <a:ext cx="1033650" cy="10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37917" y="1"/>
                      </a:moveTo>
                      <a:lnTo>
                        <a:pt x="37917" y="37816"/>
                      </a:lnTo>
                      <a:lnTo>
                        <a:pt x="0" y="37816"/>
                      </a:lnTo>
                      <a:lnTo>
                        <a:pt x="0" y="41346"/>
                      </a:lnTo>
                      <a:lnTo>
                        <a:pt x="41345" y="41346"/>
                      </a:lnTo>
                      <a:lnTo>
                        <a:pt x="41345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35"/>
                <p:cNvSpPr/>
                <p:nvPr/>
              </p:nvSpPr>
              <p:spPr>
                <a:xfrm>
                  <a:off x="3496125" y="1261650"/>
                  <a:ext cx="1033650" cy="10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0" y="1"/>
                      </a:moveTo>
                      <a:lnTo>
                        <a:pt x="0" y="3530"/>
                      </a:lnTo>
                      <a:lnTo>
                        <a:pt x="37917" y="3530"/>
                      </a:lnTo>
                      <a:lnTo>
                        <a:pt x="37917" y="41346"/>
                      </a:lnTo>
                      <a:lnTo>
                        <a:pt x="41345" y="41346"/>
                      </a:lnTo>
                      <a:lnTo>
                        <a:pt x="41345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/>
          <p:nvPr/>
        </p:nvSpPr>
        <p:spPr>
          <a:xfrm>
            <a:off x="615559" y="2389748"/>
            <a:ext cx="855300" cy="859500"/>
          </a:xfrm>
          <a:prstGeom prst="rect">
            <a:avLst/>
          </a:prstGeom>
          <a:gradFill>
            <a:gsLst>
              <a:gs pos="0">
                <a:srgbClr val="00FFFF">
                  <a:alpha val="48235"/>
                  <a:alpha val="48040"/>
                </a:srgbClr>
              </a:gs>
              <a:gs pos="100000">
                <a:srgbClr val="0000FF">
                  <a:alpha val="47843"/>
                  <a:alpha val="48040"/>
                </a:srgbClr>
              </a:gs>
            </a:gsLst>
            <a:lin ang="5400012" scaled="0"/>
          </a:gradFill>
          <a:ln w="28575" cap="flat" cmpd="sng">
            <a:solidFill>
              <a:srgbClr val="C8F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2934017" y="2379008"/>
            <a:ext cx="855300" cy="859500"/>
          </a:xfrm>
          <a:prstGeom prst="rect">
            <a:avLst/>
          </a:prstGeom>
          <a:gradFill>
            <a:gsLst>
              <a:gs pos="0">
                <a:srgbClr val="00FFFF">
                  <a:alpha val="48235"/>
                  <a:alpha val="48040"/>
                </a:srgbClr>
              </a:gs>
              <a:gs pos="100000">
                <a:srgbClr val="0000FF">
                  <a:alpha val="47843"/>
                  <a:alpha val="48040"/>
                </a:srgbClr>
              </a:gs>
            </a:gsLst>
            <a:lin ang="5400012" scaled="0"/>
          </a:gradFill>
          <a:ln w="28575" cap="flat" cmpd="sng">
            <a:solidFill>
              <a:srgbClr val="C8F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256668" y="2364706"/>
            <a:ext cx="855300" cy="859500"/>
          </a:xfrm>
          <a:prstGeom prst="rect">
            <a:avLst/>
          </a:prstGeom>
          <a:gradFill>
            <a:gsLst>
              <a:gs pos="0">
                <a:srgbClr val="00FFFF">
                  <a:alpha val="48235"/>
                  <a:alpha val="48040"/>
                </a:srgbClr>
              </a:gs>
              <a:gs pos="100000">
                <a:srgbClr val="0000FF">
                  <a:alpha val="47843"/>
                  <a:alpha val="48040"/>
                </a:srgbClr>
              </a:gs>
            </a:gsLst>
            <a:lin ang="5400012" scaled="0"/>
          </a:gradFill>
          <a:ln w="28575" cap="flat" cmpd="sng">
            <a:solidFill>
              <a:srgbClr val="C8F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7483661" y="2368499"/>
            <a:ext cx="855300" cy="859500"/>
          </a:xfrm>
          <a:prstGeom prst="rect">
            <a:avLst/>
          </a:prstGeom>
          <a:gradFill>
            <a:gsLst>
              <a:gs pos="0">
                <a:srgbClr val="00FFFF">
                  <a:alpha val="48235"/>
                  <a:alpha val="48040"/>
                </a:srgbClr>
              </a:gs>
              <a:gs pos="100000">
                <a:srgbClr val="0000FF">
                  <a:alpha val="47843"/>
                  <a:alpha val="48040"/>
                </a:srgbClr>
              </a:gs>
            </a:gsLst>
            <a:lin ang="5400012" scaled="0"/>
          </a:gradFill>
          <a:ln w="28575" cap="flat" cmpd="sng">
            <a:solidFill>
              <a:srgbClr val="C8F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/>
          <p:nvPr/>
        </p:nvSpPr>
        <p:spPr>
          <a:xfrm>
            <a:off x="724460" y="2499136"/>
            <a:ext cx="637500" cy="640800"/>
          </a:xfrm>
          <a:prstGeom prst="rect">
            <a:avLst/>
          </a:prstGeom>
          <a:gradFill>
            <a:gsLst>
              <a:gs pos="0">
                <a:srgbClr val="00FFFF">
                  <a:alpha val="38823"/>
                  <a:alpha val="53630"/>
                </a:srgbClr>
              </a:gs>
              <a:gs pos="100000">
                <a:srgbClr val="0000FF">
                  <a:alpha val="38823"/>
                  <a:alpha val="53630"/>
                </a:srgbClr>
              </a:gs>
            </a:gsLst>
            <a:lin ang="540070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0"/>
          <p:cNvSpPr/>
          <p:nvPr/>
        </p:nvSpPr>
        <p:spPr>
          <a:xfrm>
            <a:off x="3042222" y="2488396"/>
            <a:ext cx="637500" cy="640800"/>
          </a:xfrm>
          <a:prstGeom prst="rect">
            <a:avLst/>
          </a:prstGeom>
          <a:gradFill>
            <a:gsLst>
              <a:gs pos="0">
                <a:srgbClr val="00FFFF">
                  <a:alpha val="38823"/>
                  <a:alpha val="53630"/>
                </a:srgbClr>
              </a:gs>
              <a:gs pos="100000">
                <a:srgbClr val="0000FF">
                  <a:alpha val="38823"/>
                  <a:alpha val="53630"/>
                </a:srgbClr>
              </a:gs>
            </a:gsLst>
            <a:lin ang="540070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0"/>
          <p:cNvSpPr/>
          <p:nvPr/>
        </p:nvSpPr>
        <p:spPr>
          <a:xfrm>
            <a:off x="5366190" y="2474094"/>
            <a:ext cx="637500" cy="640800"/>
          </a:xfrm>
          <a:prstGeom prst="rect">
            <a:avLst/>
          </a:prstGeom>
          <a:gradFill>
            <a:gsLst>
              <a:gs pos="0">
                <a:srgbClr val="00FFFF">
                  <a:alpha val="38823"/>
                  <a:alpha val="53630"/>
                </a:srgbClr>
              </a:gs>
              <a:gs pos="100000">
                <a:srgbClr val="0000FF">
                  <a:alpha val="38823"/>
                  <a:alpha val="53630"/>
                </a:srgbClr>
              </a:gs>
            </a:gsLst>
            <a:lin ang="540070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7592561" y="2477887"/>
            <a:ext cx="637500" cy="640800"/>
          </a:xfrm>
          <a:prstGeom prst="rect">
            <a:avLst/>
          </a:prstGeom>
          <a:gradFill>
            <a:gsLst>
              <a:gs pos="0">
                <a:srgbClr val="00FFFF">
                  <a:alpha val="38823"/>
                  <a:alpha val="53630"/>
                </a:srgbClr>
              </a:gs>
              <a:gs pos="100000">
                <a:srgbClr val="0000FF">
                  <a:alpha val="38823"/>
                  <a:alpha val="53630"/>
                </a:srgbClr>
              </a:gs>
            </a:gsLst>
            <a:lin ang="540070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2" name="Google Shape;492;p50"/>
          <p:cNvCxnSpPr>
            <a:stCxn id="484" idx="3"/>
            <a:endCxn id="485" idx="1"/>
          </p:cNvCxnSpPr>
          <p:nvPr/>
        </p:nvCxnSpPr>
        <p:spPr>
          <a:xfrm flipV="1">
            <a:off x="3789317" y="2794456"/>
            <a:ext cx="1467351" cy="143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50"/>
          <p:cNvCxnSpPr>
            <a:stCxn id="485" idx="3"/>
            <a:endCxn id="486" idx="1"/>
          </p:cNvCxnSpPr>
          <p:nvPr/>
        </p:nvCxnSpPr>
        <p:spPr>
          <a:xfrm>
            <a:off x="6111968" y="2794456"/>
            <a:ext cx="1371693" cy="37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50"/>
          <p:cNvCxnSpPr>
            <a:stCxn id="483" idx="3"/>
            <a:endCxn id="484" idx="1"/>
          </p:cNvCxnSpPr>
          <p:nvPr/>
        </p:nvCxnSpPr>
        <p:spPr>
          <a:xfrm flipV="1">
            <a:off x="1470859" y="2808758"/>
            <a:ext cx="1463158" cy="1074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3360747" y="2082967"/>
            <a:ext cx="0" cy="42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50"/>
          <p:cNvCxnSpPr/>
          <p:nvPr/>
        </p:nvCxnSpPr>
        <p:spPr>
          <a:xfrm rot="10800000">
            <a:off x="5683855" y="2049580"/>
            <a:ext cx="0" cy="42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50"/>
          <p:cNvCxnSpPr/>
          <p:nvPr/>
        </p:nvCxnSpPr>
        <p:spPr>
          <a:xfrm>
            <a:off x="7893655" y="2048723"/>
            <a:ext cx="0" cy="43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50"/>
          <p:cNvCxnSpPr/>
          <p:nvPr/>
        </p:nvCxnSpPr>
        <p:spPr>
          <a:xfrm rot="10800000">
            <a:off x="1045217" y="2075017"/>
            <a:ext cx="0" cy="42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50"/>
          <p:cNvSpPr txBox="1"/>
          <p:nvPr/>
        </p:nvSpPr>
        <p:spPr>
          <a:xfrm>
            <a:off x="183259" y="1243667"/>
            <a:ext cx="1719900" cy="838089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SG" sz="16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Import Images for Train / Test / Validation</a:t>
            </a:r>
          </a:p>
        </p:txBody>
      </p:sp>
      <p:sp>
        <p:nvSpPr>
          <p:cNvPr id="501" name="Google Shape;501;p50"/>
          <p:cNvSpPr txBox="1"/>
          <p:nvPr/>
        </p:nvSpPr>
        <p:spPr>
          <a:xfrm>
            <a:off x="4823905" y="1205443"/>
            <a:ext cx="1719900" cy="819062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6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Evaluate the Performance of the Model</a:t>
            </a:r>
          </a:p>
        </p:txBody>
      </p:sp>
      <p:sp>
        <p:nvSpPr>
          <p:cNvPr id="503" name="Google Shape;503;p50"/>
          <p:cNvSpPr txBox="1"/>
          <p:nvPr/>
        </p:nvSpPr>
        <p:spPr>
          <a:xfrm>
            <a:off x="2500797" y="1019237"/>
            <a:ext cx="1719900" cy="106373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SG" sz="16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Setup CNN </a:t>
            </a:r>
            <a:r>
              <a:rPr lang="en-SG" sz="16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Layers </a:t>
            </a:r>
            <a:r>
              <a:rPr lang="en-US" sz="16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Run and “Tune” the </a:t>
            </a:r>
            <a:r>
              <a:rPr lang="en-US" sz="1600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Model</a:t>
            </a:r>
            <a:endParaRPr lang="en-SG" sz="16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7101544" y="1647724"/>
            <a:ext cx="1719900" cy="39690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SG" sz="1600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Display Results </a:t>
            </a:r>
          </a:p>
        </p:txBody>
      </p:sp>
      <p:sp>
        <p:nvSpPr>
          <p:cNvPr id="507" name="Google Shape;507;p50"/>
          <p:cNvSpPr txBox="1"/>
          <p:nvPr/>
        </p:nvSpPr>
        <p:spPr>
          <a:xfrm>
            <a:off x="726459" y="2621098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2400" b="1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3042229" y="2610358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2400" b="1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9" name="Google Shape;509;p50"/>
          <p:cNvSpPr txBox="1"/>
          <p:nvPr/>
        </p:nvSpPr>
        <p:spPr>
          <a:xfrm>
            <a:off x="5366180" y="2596056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2400" b="1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7590573" y="2599849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2400" b="1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" y="3684809"/>
            <a:ext cx="972911" cy="11285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55" y="3456353"/>
            <a:ext cx="1572782" cy="8435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44" y="4495466"/>
            <a:ext cx="1729261" cy="4144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05" y="3735792"/>
            <a:ext cx="1026613" cy="10266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66773"/>
          <a:stretch/>
        </p:blipFill>
        <p:spPr>
          <a:xfrm>
            <a:off x="3037152" y="4386516"/>
            <a:ext cx="3952009" cy="6323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44" y="3734686"/>
            <a:ext cx="1472395" cy="420684"/>
          </a:xfrm>
          <a:prstGeom prst="rect">
            <a:avLst/>
          </a:prstGeom>
        </p:spPr>
      </p:pic>
      <p:sp>
        <p:nvSpPr>
          <p:cNvPr id="39" name="Google Shape;194;p36"/>
          <p:cNvSpPr txBox="1">
            <a:spLocks/>
          </p:cNvSpPr>
          <p:nvPr/>
        </p:nvSpPr>
        <p:spPr>
          <a:xfrm>
            <a:off x="917907" y="132978"/>
            <a:ext cx="2977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algn="l"/>
            <a:r>
              <a:rPr lang="en-SG" sz="3200" smtClean="0"/>
              <a:t>01 Tools Used</a:t>
            </a:r>
            <a:endParaRPr lang="en-SG" sz="3200" dirty="0"/>
          </a:p>
        </p:txBody>
      </p:sp>
      <p:grpSp>
        <p:nvGrpSpPr>
          <p:cNvPr id="40" name="Google Shape;206;p37"/>
          <p:cNvGrpSpPr/>
          <p:nvPr/>
        </p:nvGrpSpPr>
        <p:grpSpPr>
          <a:xfrm>
            <a:off x="175924" y="-14423"/>
            <a:ext cx="636999" cy="618005"/>
            <a:chOff x="984833" y="1288077"/>
            <a:chExt cx="2792550" cy="2792421"/>
          </a:xfrm>
        </p:grpSpPr>
        <p:pic>
          <p:nvPicPr>
            <p:cNvPr id="41" name="Google Shape;207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" name="Google Shape;208;p37"/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3" name="Google Shape;209;p37"/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0;p37"/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1;p37"/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;p37"/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2" y="3552068"/>
            <a:ext cx="1728901" cy="69876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7"/>
          <p:cNvGrpSpPr/>
          <p:nvPr/>
        </p:nvGrpSpPr>
        <p:grpSpPr>
          <a:xfrm>
            <a:off x="213719" y="125450"/>
            <a:ext cx="624481" cy="650406"/>
            <a:chOff x="984833" y="1288077"/>
            <a:chExt cx="2792550" cy="2792421"/>
          </a:xfrm>
        </p:grpSpPr>
        <p:pic>
          <p:nvPicPr>
            <p:cNvPr id="207" name="Google Shape;20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37"/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209" name="Google Shape;209;p37"/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" name="Google Shape;215;p37"/>
          <p:cNvSpPr txBox="1">
            <a:spLocks noGrp="1"/>
          </p:cNvSpPr>
          <p:nvPr>
            <p:ph type="title" idx="2"/>
          </p:nvPr>
        </p:nvSpPr>
        <p:spPr>
          <a:xfrm>
            <a:off x="949152" y="7703"/>
            <a:ext cx="7010283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 Data Preparation</a:t>
            </a:r>
            <a:endParaRPr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495" t="16448" r="78258" b="66212"/>
          <a:stretch/>
        </p:blipFill>
        <p:spPr>
          <a:xfrm>
            <a:off x="203622" y="1471290"/>
            <a:ext cx="2082089" cy="22019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423397" y="2196587"/>
            <a:ext cx="1197764" cy="58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2097" t="6597" r="78141" b="82067"/>
          <a:stretch/>
        </p:blipFill>
        <p:spPr>
          <a:xfrm>
            <a:off x="1244667" y="1497248"/>
            <a:ext cx="970001" cy="7039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2097" t="6597" r="78141" b="82067"/>
          <a:stretch/>
        </p:blipFill>
        <p:spPr>
          <a:xfrm>
            <a:off x="1234368" y="2138297"/>
            <a:ext cx="970001" cy="7039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2097" t="6597" r="78141" b="82067"/>
          <a:stretch/>
        </p:blipFill>
        <p:spPr>
          <a:xfrm>
            <a:off x="1234368" y="2848247"/>
            <a:ext cx="970001" cy="703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5411" y="883394"/>
            <a:ext cx="11977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Normal = ‘0’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Infected = ‘1’</a:t>
            </a:r>
            <a:endParaRPr lang="en-SG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40444"/>
              </p:ext>
            </p:extLst>
          </p:nvPr>
        </p:nvGraphicFramePr>
        <p:xfrm>
          <a:off x="3718492" y="1406614"/>
          <a:ext cx="1510145" cy="2261733"/>
        </p:xfrm>
        <a:graphic>
          <a:graphicData uri="http://schemas.openxmlformats.org/drawingml/2006/table">
            <a:tbl>
              <a:tblPr firstRow="1" bandRow="1">
                <a:tableStyleId>{DEDB6721-5211-4F22-82FF-E0742B613BE5}</a:tableStyleId>
              </a:tblPr>
              <a:tblGrid>
                <a:gridCol w="1510145">
                  <a:extLst>
                    <a:ext uri="{9D8B030D-6E8A-4147-A177-3AD203B41FA5}">
                      <a16:colId xmlns:a16="http://schemas.microsoft.com/office/drawing/2014/main" val="1532354225"/>
                    </a:ext>
                  </a:extLst>
                </a:gridCol>
              </a:tblGrid>
              <a:tr h="3830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 test:  ‘0’ ,’1’</a:t>
                      </a:r>
                      <a:endPara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44274"/>
                  </a:ext>
                </a:extLst>
              </a:tr>
              <a:tr h="3830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y test :  ‘0’ ,’1’</a:t>
                      </a:r>
                      <a:endPara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738437"/>
                  </a:ext>
                </a:extLst>
              </a:tr>
              <a:tr h="383071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train : </a:t>
                      </a:r>
                      <a:r>
                        <a:rPr lang="en-US" baseline="0" dirty="0" smtClean="0"/>
                        <a:t> ‘0’ ,’1’</a:t>
                      </a:r>
                      <a:endParaRPr lang="en-SG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18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y train :  ‘0’ ,’1’</a:t>
                      </a:r>
                      <a:endPara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04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 val :  ‘0’ ,’1’</a:t>
                      </a:r>
                      <a:endPara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2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 val :  ‘0’ ,’1’</a:t>
                      </a:r>
                      <a:endParaRPr kumimoji="0" lang="en-SG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57834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5427891" y="2219297"/>
            <a:ext cx="863908" cy="58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Google Shape;169;p35"/>
          <p:cNvSpPr txBox="1">
            <a:spLocks noGrp="1"/>
          </p:cNvSpPr>
          <p:nvPr>
            <p:ph type="title" idx="4294967295"/>
          </p:nvPr>
        </p:nvSpPr>
        <p:spPr>
          <a:xfrm>
            <a:off x="318650" y="813226"/>
            <a:ext cx="1852031" cy="61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Dataset Structure</a:t>
            </a:r>
            <a:endParaRPr sz="14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0529" y="2359104"/>
            <a:ext cx="1824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>
                <a:solidFill>
                  <a:schemeClr val="bg1"/>
                </a:solidFill>
                <a:latin typeface="Helvetica Neue"/>
              </a:rPr>
              <a:t>Data Augmentation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9174" y="180203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1109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751549" y="2383593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3752</a:t>
            </a:r>
            <a:endParaRPr lang="en-SG" dirty="0"/>
          </a:p>
        </p:txBody>
      </p:sp>
      <p:sp>
        <p:nvSpPr>
          <p:cNvPr id="12" name="Rectangle 11"/>
          <p:cNvSpPr/>
          <p:nvPr/>
        </p:nvSpPr>
        <p:spPr>
          <a:xfrm>
            <a:off x="761843" y="3010379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995</a:t>
            </a:r>
            <a:endParaRPr lang="en-SG" dirty="0"/>
          </a:p>
        </p:txBody>
      </p:sp>
      <p:sp>
        <p:nvSpPr>
          <p:cNvPr id="32" name="Rectangle 31"/>
          <p:cNvSpPr/>
          <p:nvPr/>
        </p:nvSpPr>
        <p:spPr>
          <a:xfrm>
            <a:off x="203622" y="1107912"/>
            <a:ext cx="22333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Total: 5,856 X-ray images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11422" y="3926025"/>
            <a:ext cx="59750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smtClean="0">
                <a:solidFill>
                  <a:schemeClr val="bg1"/>
                </a:solidFill>
              </a:rPr>
              <a:t>Data Source:</a:t>
            </a:r>
          </a:p>
          <a:p>
            <a:r>
              <a:rPr lang="en-SG" dirty="0" smtClean="0">
                <a:solidFill>
                  <a:schemeClr val="bg1"/>
                </a:solidFill>
              </a:rPr>
              <a:t>https</a:t>
            </a:r>
            <a:r>
              <a:rPr lang="en-SG" dirty="0">
                <a:solidFill>
                  <a:schemeClr val="bg1"/>
                </a:solidFill>
              </a:rPr>
              <a:t>://www.kaggle.com/paultimothymooney/chest-xray-pneumonia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7"/>
          <p:cNvGrpSpPr/>
          <p:nvPr/>
        </p:nvGrpSpPr>
        <p:grpSpPr>
          <a:xfrm>
            <a:off x="213719" y="125450"/>
            <a:ext cx="624481" cy="650406"/>
            <a:chOff x="984833" y="1288077"/>
            <a:chExt cx="2792550" cy="2792421"/>
          </a:xfrm>
        </p:grpSpPr>
        <p:pic>
          <p:nvPicPr>
            <p:cNvPr id="207" name="Google Shape;20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37"/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209" name="Google Shape;209;p37"/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7"/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7"/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7"/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" name="Google Shape;215;p37"/>
          <p:cNvSpPr txBox="1">
            <a:spLocks noGrp="1"/>
          </p:cNvSpPr>
          <p:nvPr>
            <p:ph type="title" idx="2"/>
          </p:nvPr>
        </p:nvSpPr>
        <p:spPr>
          <a:xfrm>
            <a:off x="949152" y="7703"/>
            <a:ext cx="7010283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 Data Preparation</a:t>
            </a:r>
            <a:endParaRPr sz="4000" dirty="0"/>
          </a:p>
        </p:txBody>
      </p:sp>
      <p:sp>
        <p:nvSpPr>
          <p:cNvPr id="5" name="Rectangle 4"/>
          <p:cNvSpPr/>
          <p:nvPr/>
        </p:nvSpPr>
        <p:spPr>
          <a:xfrm>
            <a:off x="6498974" y="1225014"/>
            <a:ext cx="2010290" cy="35086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Randomly </a:t>
            </a:r>
            <a:r>
              <a:rPr lang="en-US" dirty="0"/>
              <a:t>rotate images </a:t>
            </a:r>
            <a:r>
              <a:rPr lang="en-US" dirty="0" smtClean="0"/>
              <a:t>by 30 degrees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Randomly </a:t>
            </a:r>
            <a:r>
              <a:rPr lang="en-US" dirty="0"/>
              <a:t>zoom image </a:t>
            </a:r>
            <a:r>
              <a:rPr lang="en-US" dirty="0" smtClean="0"/>
              <a:t>by 20%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andomly </a:t>
            </a:r>
            <a:r>
              <a:rPr lang="en-US" dirty="0"/>
              <a:t>shift images horizontally </a:t>
            </a:r>
            <a:r>
              <a:rPr lang="en-US" dirty="0" smtClean="0"/>
              <a:t>by 10%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andomly </a:t>
            </a:r>
            <a:r>
              <a:rPr lang="en-US" dirty="0"/>
              <a:t>shift images vertically </a:t>
            </a:r>
            <a:r>
              <a:rPr lang="en-US" dirty="0" smtClean="0"/>
              <a:t>10%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Randomly </a:t>
            </a:r>
            <a:r>
              <a:rPr lang="en-US" dirty="0"/>
              <a:t>flip images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5959" y="1198327"/>
            <a:ext cx="5452772" cy="3437317"/>
            <a:chOff x="514447" y="1198327"/>
            <a:chExt cx="5452772" cy="343731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447" y="1198327"/>
              <a:ext cx="5452772" cy="343731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821987" y="1500027"/>
              <a:ext cx="1828800" cy="1818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4" name="Right Arrow 13"/>
          <p:cNvSpPr/>
          <p:nvPr/>
        </p:nvSpPr>
        <p:spPr>
          <a:xfrm rot="16200000">
            <a:off x="4247293" y="2384032"/>
            <a:ext cx="1001212" cy="698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/>
          <p:cNvSpPr/>
          <p:nvPr/>
        </p:nvSpPr>
        <p:spPr>
          <a:xfrm>
            <a:off x="6529012" y="536089"/>
            <a:ext cx="1386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bg1"/>
                </a:solidFill>
                <a:latin typeface="Helvetica Neue"/>
              </a:rPr>
              <a:t>Data Augmentation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61657" y="1596508"/>
            <a:ext cx="18385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Roboto"/>
              </a:rPr>
              <a:t>To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increase the diversity of </a:t>
            </a:r>
            <a:r>
              <a:rPr lang="en-US" dirty="0" smtClean="0">
                <a:solidFill>
                  <a:srgbClr val="202124"/>
                </a:solidFill>
                <a:latin typeface="Roboto"/>
              </a:rPr>
              <a:t>training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set </a:t>
            </a:r>
            <a:endParaRPr lang="en-SG" dirty="0"/>
          </a:p>
        </p:txBody>
      </p:sp>
      <p:sp>
        <p:nvSpPr>
          <p:cNvPr id="29" name="Rectangle 28"/>
          <p:cNvSpPr/>
          <p:nvPr/>
        </p:nvSpPr>
        <p:spPr>
          <a:xfrm>
            <a:off x="1132555" y="764325"/>
            <a:ext cx="4667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  <a:latin typeface="Helvetica Neue"/>
              </a:rPr>
              <a:t>Training dataset: Data </a:t>
            </a:r>
            <a:r>
              <a:rPr lang="en-SG" sz="1600" b="1" dirty="0">
                <a:solidFill>
                  <a:schemeClr val="bg1"/>
                </a:solidFill>
                <a:latin typeface="Helvetica Neue"/>
              </a:rPr>
              <a:t>I</a:t>
            </a:r>
            <a:r>
              <a:rPr lang="en-SG" sz="1600" b="1" dirty="0" smtClean="0">
                <a:solidFill>
                  <a:schemeClr val="bg1"/>
                </a:solidFill>
                <a:latin typeface="Helvetica Neue"/>
              </a:rPr>
              <a:t>mbalance </a:t>
            </a:r>
            <a:endParaRPr lang="en-SG" sz="1600" b="1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82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15;p37"/>
          <p:cNvSpPr txBox="1">
            <a:spLocks noGrp="1"/>
          </p:cNvSpPr>
          <p:nvPr>
            <p:ph type="title" idx="4294967295"/>
          </p:nvPr>
        </p:nvSpPr>
        <p:spPr>
          <a:xfrm>
            <a:off x="424815" y="15323"/>
            <a:ext cx="7010283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b="1" dirty="0" smtClean="0">
                <a:solidFill>
                  <a:schemeClr val="bg1"/>
                </a:solidFill>
                <a:latin typeface="Saira" panose="020B0604020202020204" charset="0"/>
              </a:rPr>
              <a:t>02 </a:t>
            </a:r>
            <a:r>
              <a:rPr lang="en-SG" sz="4000" b="1" dirty="0">
                <a:solidFill>
                  <a:schemeClr val="bg1"/>
                </a:solidFill>
                <a:latin typeface="Saira" panose="020B0604020202020204" charset="0"/>
              </a:rPr>
              <a:t>The </a:t>
            </a:r>
            <a:r>
              <a:rPr lang="en-SG" sz="4000" b="1" dirty="0" err="1">
                <a:solidFill>
                  <a:schemeClr val="bg1"/>
                </a:solidFill>
                <a:latin typeface="Saira" panose="020B0604020202020204" charset="0"/>
              </a:rPr>
              <a:t>Keras</a:t>
            </a:r>
            <a:r>
              <a:rPr lang="en-SG" sz="4000" b="1" dirty="0">
                <a:solidFill>
                  <a:schemeClr val="bg1"/>
                </a:solidFill>
                <a:latin typeface="Saira" panose="020B0604020202020204" charset="0"/>
              </a:rPr>
              <a:t> CNN Model </a:t>
            </a:r>
            <a:endParaRPr sz="40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9"/>
          <a:stretch/>
        </p:blipFill>
        <p:spPr>
          <a:xfrm>
            <a:off x="213719" y="1001620"/>
            <a:ext cx="6630146" cy="16234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r="9412"/>
          <a:stretch/>
        </p:blipFill>
        <p:spPr>
          <a:xfrm>
            <a:off x="250055" y="1126987"/>
            <a:ext cx="1276960" cy="1155985"/>
          </a:xfrm>
          <a:prstGeom prst="rect">
            <a:avLst/>
          </a:prstGeom>
        </p:spPr>
      </p:pic>
      <p:grpSp>
        <p:nvGrpSpPr>
          <p:cNvPr id="45" name="Google Shape;206;p37"/>
          <p:cNvGrpSpPr/>
          <p:nvPr/>
        </p:nvGrpSpPr>
        <p:grpSpPr>
          <a:xfrm>
            <a:off x="213719" y="125450"/>
            <a:ext cx="624481" cy="650406"/>
            <a:chOff x="984833" y="1288077"/>
            <a:chExt cx="2792550" cy="2792421"/>
          </a:xfrm>
        </p:grpSpPr>
        <p:pic>
          <p:nvPicPr>
            <p:cNvPr id="46" name="Google Shape;20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oogle Shape;208;p37"/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48" name="Google Shape;209;p37"/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0;p37"/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1;p37"/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2;p37"/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2576447" y="2843804"/>
            <a:ext cx="19046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SG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Conv2D</a:t>
            </a:r>
          </a:p>
          <a:p>
            <a:r>
              <a:rPr lang="en-SG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MaxPool2D</a:t>
            </a:r>
          </a:p>
          <a:p>
            <a:pPr lvl="0"/>
            <a:r>
              <a:rPr lang="en-SG" b="1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Batch </a:t>
            </a:r>
            <a:r>
              <a:rPr lang="en-SG" b="1" dirty="0" smtClean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Normalization</a:t>
            </a:r>
          </a:p>
          <a:p>
            <a:r>
              <a:rPr lang="en-US" b="1" dirty="0">
                <a:solidFill>
                  <a:srgbClr val="2ED3D6"/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Dropout</a:t>
            </a:r>
            <a:endParaRPr lang="en-SG" b="1" dirty="0">
              <a:solidFill>
                <a:srgbClr val="2ED3D6"/>
              </a:solidFill>
              <a:latin typeface="Saira" panose="020B0604020202020204" charset="0"/>
              <a:ea typeface="Saira"/>
              <a:cs typeface="Saira"/>
              <a:sym typeface="Saira"/>
            </a:endParaRPr>
          </a:p>
          <a:p>
            <a:pPr lvl="0"/>
            <a:endParaRPr lang="en-SG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endParaRPr lang="en-SG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77840" y="-754380"/>
            <a:ext cx="91440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707687" y="2734431"/>
            <a:ext cx="415052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19780" y="2734431"/>
            <a:ext cx="924085" cy="234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57956" y="2850823"/>
            <a:ext cx="1068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2ED3D6"/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Flatten</a:t>
            </a:r>
          </a:p>
          <a:p>
            <a:pPr lvl="0"/>
            <a:r>
              <a:rPr lang="en-US" b="1" dirty="0" smtClean="0">
                <a:solidFill>
                  <a:srgbClr val="2ED3D6"/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Dense</a:t>
            </a:r>
            <a:r>
              <a:rPr lang="en" dirty="0" smtClean="0">
                <a:solidFill>
                  <a:srgbClr val="2ED3D6"/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 </a:t>
            </a:r>
          </a:p>
          <a:p>
            <a:pPr lvl="0"/>
            <a:r>
              <a:rPr lang="en" b="1" dirty="0" smtClean="0">
                <a:solidFill>
                  <a:srgbClr val="2ED3D6"/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Compile</a:t>
            </a:r>
          </a:p>
          <a:p>
            <a:pPr lvl="0"/>
            <a:endParaRPr lang="en-SG" b="1" dirty="0">
              <a:solidFill>
                <a:srgbClr val="2ED3D6"/>
              </a:solidFill>
              <a:latin typeface="Saira" panose="020B0604020202020204" charset="0"/>
              <a:ea typeface="Saira"/>
              <a:cs typeface="Saira"/>
              <a:sym typeface="Sair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20305" y="1115659"/>
            <a:ext cx="125867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Output: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Is it a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Normal 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Or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Infected 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X-ray Image?</a:t>
            </a:r>
            <a:endParaRPr lang="en-SG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5" y="1244245"/>
            <a:ext cx="3555555" cy="3555555"/>
          </a:xfrm>
          <a:prstGeom prst="rect">
            <a:avLst/>
          </a:prstGeom>
        </p:spPr>
      </p:pic>
      <p:sp>
        <p:nvSpPr>
          <p:cNvPr id="22" name="Google Shape;215;p37"/>
          <p:cNvSpPr txBox="1">
            <a:spLocks noGrp="1"/>
          </p:cNvSpPr>
          <p:nvPr>
            <p:ph type="title" idx="6"/>
          </p:nvPr>
        </p:nvSpPr>
        <p:spPr>
          <a:xfrm>
            <a:off x="268288" y="194732"/>
            <a:ext cx="769143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4000" b="1" dirty="0" smtClean="0">
                <a:solidFill>
                  <a:schemeClr val="bg1"/>
                </a:solidFill>
                <a:latin typeface="Saira" panose="020B0604020202020204" charset="0"/>
              </a:rPr>
              <a:t>02 </a:t>
            </a:r>
            <a:r>
              <a:rPr lang="en-SG" sz="4000" b="1" dirty="0">
                <a:solidFill>
                  <a:schemeClr val="bg1"/>
                </a:solidFill>
                <a:latin typeface="Saira" panose="020B0604020202020204" charset="0"/>
              </a:rPr>
              <a:t>The </a:t>
            </a:r>
            <a:r>
              <a:rPr lang="en-SG" sz="4000" b="1" dirty="0" smtClean="0">
                <a:solidFill>
                  <a:schemeClr val="bg1"/>
                </a:solidFill>
                <a:latin typeface="Saira" panose="020B0604020202020204" charset="0"/>
              </a:rPr>
              <a:t>Results</a:t>
            </a:r>
            <a:endParaRPr sz="40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90012" y="856129"/>
            <a:ext cx="1860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 smtClean="0">
                <a:solidFill>
                  <a:schemeClr val="bg1"/>
                </a:solidFill>
                <a:latin typeface="Helvetica Neue"/>
              </a:rPr>
              <a:t>True Positive</a:t>
            </a:r>
            <a:endParaRPr lang="en-SG" b="1"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10" y="1244245"/>
            <a:ext cx="3517460" cy="35555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99952" y="870551"/>
            <a:ext cx="18608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 smtClean="0">
                <a:solidFill>
                  <a:schemeClr val="bg1"/>
                </a:solidFill>
                <a:latin typeface="Helvetica Neue"/>
              </a:rPr>
              <a:t>True Negative</a:t>
            </a:r>
            <a:endParaRPr lang="en-SG" b="1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006" y="194732"/>
            <a:ext cx="4490636" cy="46166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ED3D6"/>
                </a:solidFill>
              </a:rPr>
              <a:t>92% Precision 97% Recall </a:t>
            </a:r>
            <a:endParaRPr lang="en-SG" sz="2400" b="1" dirty="0">
              <a:solidFill>
                <a:srgbClr val="2ED3D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0" y="1141057"/>
            <a:ext cx="2991752" cy="3091828"/>
          </a:xfrm>
          <a:prstGeom prst="rect">
            <a:avLst/>
          </a:prstGeom>
        </p:spPr>
      </p:pic>
      <p:grpSp>
        <p:nvGrpSpPr>
          <p:cNvPr id="50" name="Google Shape;206;p37"/>
          <p:cNvGrpSpPr/>
          <p:nvPr/>
        </p:nvGrpSpPr>
        <p:grpSpPr>
          <a:xfrm>
            <a:off x="213719" y="125450"/>
            <a:ext cx="624481" cy="650406"/>
            <a:chOff x="984833" y="1288077"/>
            <a:chExt cx="2792550" cy="2792421"/>
          </a:xfrm>
        </p:grpSpPr>
        <p:pic>
          <p:nvPicPr>
            <p:cNvPr id="51" name="Google Shape;20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4833" y="1293300"/>
              <a:ext cx="2792550" cy="2781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208;p37"/>
            <p:cNvGrpSpPr/>
            <p:nvPr/>
          </p:nvGrpSpPr>
          <p:grpSpPr>
            <a:xfrm>
              <a:off x="984899" y="1288077"/>
              <a:ext cx="2792418" cy="2792421"/>
              <a:chOff x="892391" y="1395391"/>
              <a:chExt cx="2792418" cy="2792421"/>
            </a:xfrm>
          </p:grpSpPr>
          <p:sp>
            <p:nvSpPr>
              <p:cNvPr id="53" name="Google Shape;209;p37"/>
              <p:cNvSpPr/>
              <p:nvPr/>
            </p:nvSpPr>
            <p:spPr>
              <a:xfrm>
                <a:off x="892391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3429" y="41346"/>
                    </a:lnTo>
                    <a:lnTo>
                      <a:pt x="3429" y="3530"/>
                    </a:lnTo>
                    <a:lnTo>
                      <a:pt x="41346" y="3530"/>
                    </a:lnTo>
                    <a:lnTo>
                      <a:pt x="41346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10;p37"/>
              <p:cNvSpPr/>
              <p:nvPr/>
            </p:nvSpPr>
            <p:spPr>
              <a:xfrm>
                <a:off x="892391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1" y="1"/>
                    </a:moveTo>
                    <a:lnTo>
                      <a:pt x="1" y="41346"/>
                    </a:lnTo>
                    <a:lnTo>
                      <a:pt x="41346" y="41346"/>
                    </a:lnTo>
                    <a:lnTo>
                      <a:pt x="41346" y="37816"/>
                    </a:lnTo>
                    <a:lnTo>
                      <a:pt x="3429" y="37816"/>
                    </a:lnTo>
                    <a:lnTo>
                      <a:pt x="3429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11;p37"/>
              <p:cNvSpPr/>
              <p:nvPr/>
            </p:nvSpPr>
            <p:spPr>
              <a:xfrm>
                <a:off x="2946783" y="3445755"/>
                <a:ext cx="738026" cy="742057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6" extrusionOk="0">
                    <a:moveTo>
                      <a:pt x="37917" y="1"/>
                    </a:moveTo>
                    <a:lnTo>
                      <a:pt x="37917" y="37816"/>
                    </a:lnTo>
                    <a:lnTo>
                      <a:pt x="0" y="37816"/>
                    </a:lnTo>
                    <a:lnTo>
                      <a:pt x="0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2;p37"/>
              <p:cNvSpPr/>
              <p:nvPr/>
            </p:nvSpPr>
            <p:spPr>
              <a:xfrm>
                <a:off x="2946783" y="1395391"/>
                <a:ext cx="738026" cy="742075"/>
              </a:xfrm>
              <a:custGeom>
                <a:avLst/>
                <a:gdLst/>
                <a:ahLst/>
                <a:cxnLst/>
                <a:rect l="l" t="t" r="r" b="b"/>
                <a:pathLst>
                  <a:path w="41346" h="41347" extrusionOk="0">
                    <a:moveTo>
                      <a:pt x="0" y="1"/>
                    </a:moveTo>
                    <a:lnTo>
                      <a:pt x="0" y="3530"/>
                    </a:lnTo>
                    <a:lnTo>
                      <a:pt x="37917" y="3530"/>
                    </a:lnTo>
                    <a:lnTo>
                      <a:pt x="37917" y="41346"/>
                    </a:lnTo>
                    <a:lnTo>
                      <a:pt x="41345" y="41346"/>
                    </a:lnTo>
                    <a:lnTo>
                      <a:pt x="41345" y="1"/>
                    </a:lnTo>
                    <a:close/>
                  </a:path>
                </a:pathLst>
              </a:custGeom>
              <a:solidFill>
                <a:srgbClr val="A7E8F3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15;p37"/>
          <p:cNvSpPr txBox="1">
            <a:spLocks noGrp="1"/>
          </p:cNvSpPr>
          <p:nvPr>
            <p:ph type="title" idx="4294967295"/>
          </p:nvPr>
        </p:nvSpPr>
        <p:spPr>
          <a:xfrm>
            <a:off x="949152" y="7703"/>
            <a:ext cx="7010283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4000" b="1" dirty="0" smtClean="0">
                <a:solidFill>
                  <a:schemeClr val="bg1"/>
                </a:solidFill>
                <a:latin typeface="Saira" panose="020B0604020202020204" charset="0"/>
              </a:rPr>
              <a:t>02 </a:t>
            </a:r>
            <a:r>
              <a:rPr lang="en-SG" sz="4000" b="1" dirty="0">
                <a:solidFill>
                  <a:schemeClr val="bg1"/>
                </a:solidFill>
                <a:latin typeface="Saira" panose="020B0604020202020204" charset="0"/>
              </a:rPr>
              <a:t>The </a:t>
            </a:r>
            <a:r>
              <a:rPr lang="en-SG" sz="4000" b="1" dirty="0" smtClean="0">
                <a:solidFill>
                  <a:schemeClr val="bg1"/>
                </a:solidFill>
                <a:latin typeface="Saira" panose="020B0604020202020204" charset="0"/>
              </a:rPr>
              <a:t>Results</a:t>
            </a:r>
            <a:endParaRPr sz="4000" b="1" dirty="0">
              <a:solidFill>
                <a:schemeClr val="bg1"/>
              </a:solidFill>
              <a:latin typeface="Saira" panose="020B060402020202020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8506" y="923800"/>
            <a:ext cx="3417447" cy="3519089"/>
            <a:chOff x="378774" y="924177"/>
            <a:chExt cx="3417447" cy="3519089"/>
          </a:xfrm>
        </p:grpSpPr>
        <p:sp>
          <p:nvSpPr>
            <p:cNvPr id="47" name="Google Shape;383;p45"/>
            <p:cNvSpPr/>
            <p:nvPr/>
          </p:nvSpPr>
          <p:spPr>
            <a:xfrm>
              <a:off x="378774" y="924177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384;p45"/>
            <p:cNvSpPr/>
            <p:nvPr/>
          </p:nvSpPr>
          <p:spPr>
            <a:xfrm>
              <a:off x="378774" y="3701209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385;p45"/>
            <p:cNvSpPr/>
            <p:nvPr/>
          </p:nvSpPr>
          <p:spPr>
            <a:xfrm>
              <a:off x="3058195" y="3701209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Google Shape;386;p45"/>
            <p:cNvSpPr/>
            <p:nvPr/>
          </p:nvSpPr>
          <p:spPr>
            <a:xfrm>
              <a:off x="3058195" y="924177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 rot="5400000">
            <a:off x="1693314" y="1356340"/>
            <a:ext cx="1347346" cy="1122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058894" y="606080"/>
            <a:ext cx="172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Confusion Matrix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o</a:t>
            </a:r>
            <a:r>
              <a:rPr lang="en-US" sz="1600" dirty="0" smtClean="0">
                <a:solidFill>
                  <a:schemeClr val="bg1"/>
                </a:solidFill>
              </a:rPr>
              <a:t>n Test Dataset</a:t>
            </a:r>
            <a:endParaRPr lang="en-SG" sz="1600" dirty="0">
              <a:solidFill>
                <a:schemeClr val="bg1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91131"/>
              </p:ext>
            </p:extLst>
          </p:nvPr>
        </p:nvGraphicFramePr>
        <p:xfrm>
          <a:off x="3986695" y="644960"/>
          <a:ext cx="4863938" cy="14071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33261">
                  <a:extLst>
                    <a:ext uri="{9D8B030D-6E8A-4147-A177-3AD203B41FA5}">
                      <a16:colId xmlns:a16="http://schemas.microsoft.com/office/drawing/2014/main" val="246475649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4066577393"/>
                    </a:ext>
                  </a:extLst>
                </a:gridCol>
                <a:gridCol w="658345">
                  <a:extLst>
                    <a:ext uri="{9D8B030D-6E8A-4147-A177-3AD203B41FA5}">
                      <a16:colId xmlns:a16="http://schemas.microsoft.com/office/drawing/2014/main" val="2116771279"/>
                    </a:ext>
                  </a:extLst>
                </a:gridCol>
                <a:gridCol w="1011405">
                  <a:extLst>
                    <a:ext uri="{9D8B030D-6E8A-4147-A177-3AD203B41FA5}">
                      <a16:colId xmlns:a16="http://schemas.microsoft.com/office/drawing/2014/main" val="4154479915"/>
                    </a:ext>
                  </a:extLst>
                </a:gridCol>
                <a:gridCol w="1041434">
                  <a:extLst>
                    <a:ext uri="{9D8B030D-6E8A-4147-A177-3AD203B41FA5}">
                      <a16:colId xmlns:a16="http://schemas.microsoft.com/office/drawing/2014/main" val="384332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precision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recall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f1-score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support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64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Pneumonia (Class 0) 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0.92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0.94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807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85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Normal (Class 1) 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0.89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0.78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0.83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302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795535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3986695" y="2150771"/>
            <a:ext cx="4863938" cy="523220"/>
          </a:xfrm>
          <a:prstGeom prst="rect">
            <a:avLst/>
          </a:prstGeom>
          <a:solidFill>
            <a:srgbClr val="2ED3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Doctors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will have to exam False Positive and False Negative cases to classify them correctly.</a:t>
            </a:r>
            <a:endParaRPr lang="en-SG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53" y="2772642"/>
            <a:ext cx="3680360" cy="207020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rot="5400000">
            <a:off x="517243" y="2755322"/>
            <a:ext cx="1347346" cy="1122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484121" y="2052121"/>
            <a:ext cx="1440179" cy="2567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344754" y="2446020"/>
            <a:ext cx="2579546" cy="807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lmonaru Disease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2ED3D6"/>
      </a:lt2>
      <a:accent1>
        <a:srgbClr val="FFFFFF"/>
      </a:accent1>
      <a:accent2>
        <a:srgbClr val="0000FF"/>
      </a:accent2>
      <a:accent3>
        <a:srgbClr val="00F3FF"/>
      </a:accent3>
      <a:accent4>
        <a:srgbClr val="A7E8F3"/>
      </a:accent4>
      <a:accent5>
        <a:srgbClr val="2ED3D6"/>
      </a:accent5>
      <a:accent6>
        <a:srgbClr val="EAF9FC"/>
      </a:accent6>
      <a:hlink>
        <a:srgbClr val="C8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415</Words>
  <Application>Microsoft Office PowerPoint</Application>
  <PresentationFormat>On-screen Show (16:9)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Helvetica Neue</vt:lpstr>
      <vt:lpstr>Roboto</vt:lpstr>
      <vt:lpstr>Saira</vt:lpstr>
      <vt:lpstr>Pulmonaru Disease by Slidesgo</vt:lpstr>
      <vt:lpstr>PowerPoint Presentation</vt:lpstr>
      <vt:lpstr>Objective</vt:lpstr>
      <vt:lpstr>Agenda </vt:lpstr>
      <vt:lpstr>PowerPoint Presentation</vt:lpstr>
      <vt:lpstr>01 Data Preparation</vt:lpstr>
      <vt:lpstr>01 Data Preparation</vt:lpstr>
      <vt:lpstr>02 The Keras CNN Model </vt:lpstr>
      <vt:lpstr>02 The Results</vt:lpstr>
      <vt:lpstr>02 The Results</vt:lpstr>
      <vt:lpstr>03 Future Improvements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Pulmonaru Disease</dc:title>
  <dc:creator>Admin</dc:creator>
  <cp:lastModifiedBy>Admin</cp:lastModifiedBy>
  <cp:revision>77</cp:revision>
  <dcterms:modified xsi:type="dcterms:W3CDTF">2020-11-19T03:39:22Z</dcterms:modified>
</cp:coreProperties>
</file>